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421" r:id="rId2"/>
    <p:sldId id="257" r:id="rId3"/>
    <p:sldId id="261" r:id="rId4"/>
    <p:sldId id="266" r:id="rId5"/>
    <p:sldId id="417" r:id="rId6"/>
    <p:sldId id="474" r:id="rId7"/>
    <p:sldId id="475" r:id="rId8"/>
    <p:sldId id="439" r:id="rId9"/>
    <p:sldId id="419" r:id="rId10"/>
    <p:sldId id="476" r:id="rId11"/>
    <p:sldId id="300" r:id="rId12"/>
    <p:sldId id="477" r:id="rId13"/>
    <p:sldId id="478" r:id="rId14"/>
    <p:sldId id="460" r:id="rId15"/>
    <p:sldId id="461" r:id="rId16"/>
    <p:sldId id="466" r:id="rId17"/>
    <p:sldId id="468" r:id="rId18"/>
    <p:sldId id="473" r:id="rId19"/>
    <p:sldId id="457" r:id="rId20"/>
    <p:sldId id="458" r:id="rId21"/>
    <p:sldId id="297" r:id="rId22"/>
    <p:sldId id="456" r:id="rId23"/>
  </p:sldIdLst>
  <p:sldSz cx="9144000" cy="6858000" type="screen4x3"/>
  <p:notesSz cx="6781800" cy="99250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78421" autoAdjust="0"/>
  </p:normalViewPr>
  <p:slideViewPr>
    <p:cSldViewPr>
      <p:cViewPr>
        <p:scale>
          <a:sx n="63" d="100"/>
          <a:sy n="63" d="100"/>
        </p:scale>
        <p:origin x="-2292" y="-1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5606" name="AutoShape 5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5608" name="AutoShape 7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5610" name="AutoShape 9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5613" name="Rectangle 12"/>
          <p:cNvSpPr>
            <a:spLocks noGrp="1" noChangeArrowheads="1"/>
          </p:cNvSpPr>
          <p:nvPr>
            <p:ph type="sldImg"/>
          </p:nvPr>
        </p:nvSpPr>
        <p:spPr bwMode="auto">
          <a:xfrm>
            <a:off x="909638" y="744538"/>
            <a:ext cx="4949825" cy="3708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11787" cy="4452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25615" name="Text Box 14"/>
          <p:cNvSpPr txBox="1">
            <a:spLocks noChangeArrowheads="1"/>
          </p:cNvSpPr>
          <p:nvPr/>
        </p:nvSpPr>
        <p:spPr bwMode="auto">
          <a:xfrm>
            <a:off x="0" y="9426575"/>
            <a:ext cx="29384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6575"/>
            <a:ext cx="2924175" cy="48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A6D8CDC-C011-4DFA-85E4-91101F96AE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2384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57C76295-0A89-48E1-B071-FD1EC17FF12F}" type="slidenum">
              <a:rPr lang="ru-RU" altLang="ru-RU" sz="1200">
                <a:solidFill>
                  <a:srgbClr val="000000"/>
                </a:solidFill>
              </a:rPr>
              <a:pPr/>
              <a:t>11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52863" y="9429750"/>
            <a:ext cx="29416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>
              <a:buSzPct val="100000"/>
            </a:pPr>
            <a:fld id="{13030871-6816-4455-805F-09EF2B1FF16E}" type="slidenum">
              <a:rPr lang="ru-RU" altLang="ru-RU" sz="1200">
                <a:solidFill>
                  <a:srgbClr val="000000"/>
                </a:solidFill>
              </a:rPr>
              <a:pPr algn="r">
                <a:buSzPct val="100000"/>
              </a:pPr>
              <a:t>11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662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26629" name="Rectangle 3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E4D2551A-8FF4-4773-BA3B-6898292D72AF}" type="slidenum">
              <a:rPr lang="ru-RU" altLang="ru-RU" sz="1200">
                <a:solidFill>
                  <a:srgbClr val="000000"/>
                </a:solidFill>
              </a:rPr>
              <a:pPr/>
              <a:t>21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52863" y="9429750"/>
            <a:ext cx="29416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>
              <a:buSzPct val="100000"/>
            </a:pPr>
            <a:fld id="{D5095FBC-A57B-4687-9751-8442C7174FBA}" type="slidenum">
              <a:rPr lang="ru-RU" altLang="ru-RU" sz="1200">
                <a:solidFill>
                  <a:srgbClr val="000000"/>
                </a:solidFill>
              </a:rPr>
              <a:pPr algn="r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solidFill>
            <a:srgbClr val="FFFFFF"/>
          </a:solidFill>
          <a:ln/>
        </p:spPr>
      </p:sp>
      <p:sp>
        <p:nvSpPr>
          <p:cNvPr id="27653" name="Rectangle 3"/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40363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E9101-8D10-414E-9C4F-6C87760D40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162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90BDB-CE03-46FD-B30F-81A898F5D4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944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128588"/>
            <a:ext cx="2052638" cy="59832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0275" cy="59832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3D68F-7CC3-4A17-9E8A-BA33E6B4D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632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86A19E-D2DB-4FB5-B281-94D66C63824E}" type="datetimeFigureOut">
              <a:rPr lang="ru-RU"/>
              <a:pPr>
                <a:defRPr/>
              </a:pPr>
              <a:t>14.11.2023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C562F1-CD30-4415-AFD6-9B756CD9C3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97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D2185-CB54-447C-9BF2-32D2412556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874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01729-B55A-480D-AB2F-D94917A63F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46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76CB-56A2-4923-9C23-EC040D912C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0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C0196-D79C-402E-8588-A92D2FBEDC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44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BF426-DD64-43E1-A8E4-24D22BD4A9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643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6091B-32A0-4138-A51F-C753616521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014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ADEE9-4FC8-481E-BD9F-62DAEFB39F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305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9E860-9EF9-4E00-BA39-1E73924690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555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53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FE78A1-097C-4C1C-94FC-46A0DE65AF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188" y="2060575"/>
            <a:ext cx="8281987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Добровольчество в школе. 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Реализация социального проекта (</a:t>
            </a:r>
            <a:r>
              <a:rPr lang="ru-RU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ШкИБ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 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 рамках добровольческого движения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513138" y="5732463"/>
            <a:ext cx="5616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b="1">
                <a:solidFill>
                  <a:schemeClr val="tx1"/>
                </a:solidFill>
              </a:rPr>
              <a:t>Немцева Ю.В. – заместитель директора по ВР</a:t>
            </a:r>
          </a:p>
          <a:p>
            <a:r>
              <a:rPr lang="ru-RU" altLang="ru-RU" sz="1600" b="1">
                <a:solidFill>
                  <a:schemeClr val="tx1"/>
                </a:solidFill>
              </a:rPr>
              <a:t>Ананьева Л.А. – классный руководитель 6 В класса</a:t>
            </a:r>
          </a:p>
          <a:p>
            <a:r>
              <a:rPr lang="ru-RU" altLang="ru-RU" sz="1600" b="1">
                <a:solidFill>
                  <a:schemeClr val="tx1"/>
                </a:solidFill>
              </a:rPr>
              <a:t>ГБОУ СОШ № 11 г.Кинеля</a:t>
            </a:r>
          </a:p>
        </p:txBody>
      </p:sp>
      <p:pic>
        <p:nvPicPr>
          <p:cNvPr id="3076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550" y="404813"/>
            <a:ext cx="8215313" cy="941387"/>
          </a:xfrm>
        </p:spPr>
        <p:txBody>
          <a:bodyPr/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работы</a:t>
            </a:r>
          </a:p>
        </p:txBody>
      </p:sp>
      <p:sp>
        <p:nvSpPr>
          <p:cNvPr id="12291" name="Объект 2"/>
          <p:cNvSpPr>
            <a:spLocks noGrp="1" noChangeArrowheads="1"/>
          </p:cNvSpPr>
          <p:nvPr>
            <p:ph idx="1"/>
          </p:nvPr>
        </p:nvSpPr>
        <p:spPr>
          <a:xfrm>
            <a:off x="463550" y="1557338"/>
            <a:ext cx="8215313" cy="4511675"/>
          </a:xfrm>
        </p:spPr>
        <p:txBody>
          <a:bodyPr/>
          <a:lstStyle/>
          <a:p>
            <a:pPr algn="just"/>
            <a:r>
              <a:rPr lang="ru-RU" altLang="ru-RU" sz="2800" b="1" i="1" smtClean="0">
                <a:latin typeface="Times New Roman" pitchFamily="18" charset="0"/>
                <a:cs typeface="Times New Roman" pitchFamily="18" charset="0"/>
              </a:rPr>
              <a:t>на внешкольном уровне: 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акции, флешмобы, социальные проекты;</a:t>
            </a:r>
          </a:p>
          <a:p>
            <a:pPr algn="just"/>
            <a:r>
              <a:rPr lang="ru-RU" altLang="ru-RU" sz="2800" b="1" i="1" smtClean="0">
                <a:latin typeface="Times New Roman" pitchFamily="18" charset="0"/>
              </a:rPr>
              <a:t>на уровне школы: </a:t>
            </a:r>
            <a:r>
              <a:rPr lang="ru-RU" altLang="ru-RU" sz="2800" smtClean="0">
                <a:latin typeface="Times New Roman" pitchFamily="18" charset="0"/>
              </a:rPr>
              <a:t>проведение профилактических и социальных акций, квестов, брейн-рингов, праздников, флешмобов;</a:t>
            </a:r>
          </a:p>
          <a:p>
            <a:pPr algn="just"/>
            <a:r>
              <a:rPr lang="ru-RU" altLang="ru-RU" sz="2800" b="1" i="1" smtClean="0">
                <a:latin typeface="Times New Roman" pitchFamily="18" charset="0"/>
              </a:rPr>
              <a:t>на уровне класса: </a:t>
            </a:r>
            <a:r>
              <a:rPr lang="ru-RU" altLang="ru-RU" sz="2800" smtClean="0">
                <a:latin typeface="Times New Roman" pitchFamily="18" charset="0"/>
              </a:rPr>
              <a:t>организация праздников, акций, тематических викторин;</a:t>
            </a:r>
          </a:p>
          <a:p>
            <a:pPr algn="just"/>
            <a:r>
              <a:rPr lang="ru-RU" altLang="ru-RU" sz="2800" b="1" i="1" smtClean="0">
                <a:latin typeface="Times New Roman" pitchFamily="18" charset="0"/>
              </a:rPr>
              <a:t>на индивидуальном уровне: </a:t>
            </a:r>
            <a:r>
              <a:rPr lang="ru-RU" altLang="ru-RU" sz="2800" smtClean="0">
                <a:latin typeface="Times New Roman" pitchFamily="18" charset="0"/>
              </a:rPr>
              <a:t>беседы, помощь в оказании той или иной проблемы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36349" r="1146" b="301"/>
          <a:stretch>
            <a:fillRect/>
          </a:stretch>
        </p:blipFill>
        <p:spPr bwMode="auto">
          <a:xfrm>
            <a:off x="25400" y="76200"/>
            <a:ext cx="3529013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учителя,детсад,цветы 0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4149725"/>
            <a:ext cx="3684587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6" name="Picture 3" descr="IMG_00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4149725"/>
            <a:ext cx="3648076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IMG_007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76200"/>
            <a:ext cx="330358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1285875"/>
            <a:ext cx="25781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149725"/>
            <a:ext cx="29146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9300" y="3044825"/>
            <a:ext cx="1916113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Акции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37313" y="3001963"/>
            <a:ext cx="19161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Акции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1" t="9753" r="6592" b="1617"/>
          <a:stretch>
            <a:fillRect/>
          </a:stretch>
        </p:blipFill>
        <p:spPr bwMode="auto">
          <a:xfrm>
            <a:off x="-36513" y="-26988"/>
            <a:ext cx="4608513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313"/>
            <a:ext cx="44465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Изображение 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665538"/>
            <a:ext cx="460851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19505" r="9125" b="3741"/>
          <a:stretch>
            <a:fillRect/>
          </a:stretch>
        </p:blipFill>
        <p:spPr bwMode="auto">
          <a:xfrm>
            <a:off x="4572000" y="3776663"/>
            <a:ext cx="4608513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r="2934"/>
          <a:stretch>
            <a:fillRect/>
          </a:stretch>
        </p:blipFill>
        <p:spPr bwMode="auto">
          <a:xfrm>
            <a:off x="3563938" y="2232025"/>
            <a:ext cx="20161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-26988"/>
            <a:ext cx="4668837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19229" r="12956" b="7681"/>
          <a:stretch>
            <a:fillRect/>
          </a:stretch>
        </p:blipFill>
        <p:spPr bwMode="auto">
          <a:xfrm>
            <a:off x="0" y="3500438"/>
            <a:ext cx="4810125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-26988"/>
            <a:ext cx="4668838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95617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1687513"/>
            <a:ext cx="3354388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3644900"/>
            <a:ext cx="8856662" cy="5000625"/>
          </a:xfrm>
        </p:spPr>
        <p:txBody>
          <a:bodyPr>
            <a:normAutofit/>
          </a:bodyPr>
          <a:lstStyle/>
          <a:p>
            <a:pPr marL="45720" indent="0" algn="ctr">
              <a:defRPr/>
            </a:pPr>
            <a:r>
              <a:rPr lang="ru-RU" sz="2600" dirty="0"/>
              <a:t>	Школьное инициативное бюджетирование - это участие школьников в распределении части бюджетных средств на реализацию инициатив школьного сообщества по улучшению своей образовательной среды: инфраструктуры, оборудования, проведение событий и другого.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6387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0"/>
            <a:ext cx="48641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ъект 2"/>
          <p:cNvSpPr>
            <a:spLocks noGrp="1"/>
          </p:cNvSpPr>
          <p:nvPr>
            <p:ph sz="quarter" idx="4294967295"/>
          </p:nvPr>
        </p:nvSpPr>
        <p:spPr>
          <a:xfrm>
            <a:off x="468313" y="731838"/>
            <a:ext cx="7920037" cy="4713287"/>
          </a:xfrm>
        </p:spPr>
        <p:txBody>
          <a:bodyPr/>
          <a:lstStyle/>
          <a:p>
            <a:pPr marL="44450" indent="0" algn="just">
              <a:defRPr/>
            </a:pPr>
            <a:r>
              <a:rPr lang="ru-RU" altLang="ru-RU" sz="2600" dirty="0"/>
              <a:t>	</a:t>
            </a:r>
            <a:r>
              <a:rPr lang="ru-RU" alt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 </a:t>
            </a:r>
            <a:r>
              <a:rPr lang="ru-RU" altLang="ru-RU" sz="2600" dirty="0"/>
              <a:t>— апробировать технологию </a:t>
            </a:r>
            <a:r>
              <a:rPr lang="ru-RU" altLang="ru-RU" sz="2600" dirty="0" err="1"/>
              <a:t>ШкИБ</a:t>
            </a:r>
            <a:r>
              <a:rPr lang="ru-RU" altLang="ru-RU" sz="2600" dirty="0"/>
              <a:t> в образовательных учреждениях, сформировать организационно-правовые условия и методологическую базу для развития новой практики в регионе. </a:t>
            </a:r>
          </a:p>
          <a:p>
            <a:pPr marL="44450" indent="0" algn="just">
              <a:defRPr/>
            </a:pPr>
            <a:r>
              <a:rPr lang="ru-RU" altLang="ru-RU" sz="2600" dirty="0"/>
              <a:t>	</a:t>
            </a:r>
            <a:r>
              <a:rPr lang="ru-RU" altLang="ru-RU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ШкИБ</a:t>
            </a:r>
            <a:r>
              <a:rPr lang="ru-RU" alt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600" dirty="0"/>
              <a:t>— это отличная возможность для консолидации социума вокруг образовательной организации. Родители, представители бизнеса и власти получают возможность увидеть проблемы школы, волнующие детей, и поучаствовать в их решении.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-6350"/>
            <a:ext cx="4003675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0"/>
            <a:ext cx="5148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Объект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3975" y="3690938"/>
            <a:ext cx="4572000" cy="3141662"/>
          </a:xfrm>
        </p:spPr>
      </p:pic>
      <p:pic>
        <p:nvPicPr>
          <p:cNvPr id="19459" name="Объект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0"/>
            <a:ext cx="4100513" cy="3609975"/>
          </a:xfrm>
        </p:spPr>
      </p:pic>
      <p:pic>
        <p:nvPicPr>
          <p:cNvPr id="19460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0"/>
            <a:ext cx="42576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 noChangeArrowheads="1"/>
          </p:cNvSpPr>
          <p:nvPr>
            <p:ph sz="quarter" idx="4294967295"/>
          </p:nvPr>
        </p:nvSpPr>
        <p:spPr>
          <a:xfrm>
            <a:off x="900113" y="908050"/>
            <a:ext cx="7605712" cy="3475038"/>
          </a:xfrm>
        </p:spPr>
        <p:txBody>
          <a:bodyPr/>
          <a:lstStyle/>
          <a:p>
            <a:pPr marL="44450" indent="0" algn="just"/>
            <a:r>
              <a:rPr lang="ru-RU" altLang="ru-RU" sz="3600" smtClean="0"/>
              <a:t>	</a:t>
            </a:r>
            <a:r>
              <a:rPr lang="ru-RU" altLang="ru-RU" sz="2800" smtClean="0"/>
              <a:t>29 мая 2023 года состоялось общешкольное голосование за лучший проект. </a:t>
            </a:r>
          </a:p>
          <a:p>
            <a:pPr marL="44450" indent="0" algn="just"/>
            <a:r>
              <a:rPr lang="ru-RU" altLang="ru-RU" sz="2800" smtClean="0"/>
              <a:t>	Голосование проходило в онлайн и оффлайн форматах.</a:t>
            </a:r>
          </a:p>
          <a:p>
            <a:pPr marL="44450" indent="0" algn="just"/>
            <a:r>
              <a:rPr lang="ru-RU" altLang="ru-RU" sz="2800" smtClean="0"/>
              <a:t>	Большим количеством голосов победителем стал проект «Центр детских инициатив»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" y="188913"/>
            <a:ext cx="4483100" cy="6669087"/>
          </a:xfrm>
        </p:spPr>
      </p:pic>
      <p:pic>
        <p:nvPicPr>
          <p:cNvPr id="21507" name="Объект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8575"/>
            <a:ext cx="4546600" cy="3759200"/>
          </a:xfrm>
        </p:spPr>
      </p:pic>
      <p:pic>
        <p:nvPicPr>
          <p:cNvPr id="21508" name="Объект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latin typeface="Franklin Gothic Medium" pitchFamily="34" charset="0"/>
              </a:rPr>
              <a:t>Всеобщая Декларация добровольчества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mtClean="0">
                <a:solidFill>
                  <a:schemeClr val="tx2"/>
                </a:solidFill>
              </a:rPr>
              <a:t>   </a:t>
            </a:r>
            <a:r>
              <a:rPr lang="ru-RU" altLang="ru-RU" b="1" smtClean="0">
                <a:solidFill>
                  <a:schemeClr val="tx2"/>
                </a:solidFill>
              </a:rPr>
              <a:t>Добровольчество –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mtClean="0">
                <a:solidFill>
                  <a:schemeClr val="tx2"/>
                </a:solidFill>
              </a:rPr>
              <a:t> фундамент гражданского общества.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mtClean="0">
                <a:solidFill>
                  <a:schemeClr val="tx2"/>
                </a:solidFill>
              </a:rPr>
              <a:t>Оно воплощает в жизнь устремления человечества к достижению мира, свободы, безопасности, справедливости и реализации возможностей  для всех людей.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«Народное признание»</a:t>
            </a:r>
          </a:p>
        </p:txBody>
      </p:sp>
      <p:pic>
        <p:nvPicPr>
          <p:cNvPr id="22531" name="Объект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" y="1268413"/>
            <a:ext cx="6045200" cy="4032250"/>
          </a:xfrm>
        </p:spPr>
      </p:pic>
      <p:pic>
        <p:nvPicPr>
          <p:cNvPr id="22532" name="Объект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1268413"/>
            <a:ext cx="3141662" cy="558006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r="6339"/>
          <a:stretch>
            <a:fillRect/>
          </a:stretch>
        </p:blipFill>
        <p:spPr bwMode="auto">
          <a:xfrm>
            <a:off x="5646738" y="-4763"/>
            <a:ext cx="3548062" cy="516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6" r="464"/>
          <a:stretch>
            <a:fillRect/>
          </a:stretch>
        </p:blipFill>
        <p:spPr bwMode="auto">
          <a:xfrm>
            <a:off x="19050" y="3124200"/>
            <a:ext cx="56515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0" y="2289175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4513"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>
              <a:spcBef>
                <a:spcPts val="1500"/>
              </a:spcBef>
              <a:buClr>
                <a:srgbClr val="F9F9F9"/>
              </a:buClr>
              <a:buSzPct val="65000"/>
            </a:pPr>
            <a:r>
              <a:rPr lang="ru-RU" altLang="ru-RU" sz="6600" b="1" i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975" cy="5743575"/>
          </a:xfrm>
        </p:spPr>
        <p:txBody>
          <a:bodyPr/>
          <a:lstStyle/>
          <a:p>
            <a:pPr eaLnBrk="1" hangingPunct="1"/>
            <a:r>
              <a:rPr lang="ru-RU" altLang="ru-RU" sz="3800" b="1" smtClean="0">
                <a:latin typeface="Franklin Gothic Medium" pitchFamily="34" charset="0"/>
              </a:rPr>
              <a:t>Доброволец</a:t>
            </a:r>
            <a:r>
              <a:rPr lang="ru-RU" altLang="ru-RU" sz="3800" b="1" smtClean="0"/>
              <a:t/>
            </a:r>
            <a:br>
              <a:rPr lang="ru-RU" altLang="ru-RU" sz="3800" b="1" smtClean="0"/>
            </a:br>
            <a:r>
              <a:rPr lang="ru-RU" altLang="ru-RU" sz="3800" smtClean="0"/>
              <a:t>- это человек, который участвует </a:t>
            </a:r>
            <a:br>
              <a:rPr lang="ru-RU" altLang="ru-RU" sz="3800" smtClean="0"/>
            </a:br>
            <a:r>
              <a:rPr lang="ru-RU" altLang="ru-RU" sz="3800" smtClean="0"/>
              <a:t>в общественно полезной деятельности безвозмездно и</a:t>
            </a:r>
            <a:br>
              <a:rPr lang="ru-RU" altLang="ru-RU" sz="3800" smtClean="0"/>
            </a:br>
            <a:r>
              <a:rPr lang="ru-RU" altLang="ru-RU" sz="3800" smtClean="0"/>
              <a:t> на основе осознанного свободного выбора. </a:t>
            </a:r>
            <a:br>
              <a:rPr lang="ru-RU" altLang="ru-RU" sz="3800" smtClean="0"/>
            </a:br>
            <a:r>
              <a:rPr lang="ru-RU" altLang="ru-RU" sz="3800" smtClean="0"/>
              <a:t>Добровольцем может быть человек любой национальности, социального положения, профессии, возраста.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08050"/>
            <a:ext cx="8007350" cy="4191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600" smtClean="0"/>
              <a:t>    </a:t>
            </a:r>
            <a:r>
              <a:rPr lang="ru-RU" altLang="ru-RU" sz="4000" smtClean="0">
                <a:solidFill>
                  <a:schemeClr val="tx2"/>
                </a:solidFill>
              </a:rPr>
              <a:t>Исходя из этого,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4000" smtClean="0">
                <a:solidFill>
                  <a:schemeClr val="tx2"/>
                </a:solidFill>
              </a:rPr>
              <a:t>школа создает воспитательную среду, способствующую формированию толерантной  личности через развитие добровольческих навыков в ребёнке.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71488" y="173038"/>
            <a:ext cx="8215312" cy="1433512"/>
          </a:xfrm>
        </p:spPr>
        <p:txBody>
          <a:bodyPr/>
          <a:lstStyle/>
          <a:p>
            <a:pPr>
              <a:defRPr/>
            </a:pPr>
            <a:r>
              <a:rPr lang="ru-RU" alt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Добровольческий отряд «По</a:t>
            </a:r>
            <a:r>
              <a:rPr lang="en-US" alt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ru-RU" altLang="ru-RU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итив</a:t>
            </a:r>
            <a:r>
              <a:rPr lang="ru-RU" alt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alt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411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79588"/>
            <a:ext cx="6027738" cy="401796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755650" y="836613"/>
            <a:ext cx="8215313" cy="451167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 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dirty="0"/>
              <a:t>: развитие социальной самореализации учащихся путем ознакомления с различными видами социальной активности, оказание посильной поддержки в решении актуальных проблем местного сообщества, помощи нуждающимся категориям населения.</a:t>
            </a:r>
          </a:p>
          <a:p>
            <a:pPr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4895850"/>
          </a:xfrm>
        </p:spPr>
        <p:txBody>
          <a:bodyPr/>
          <a:lstStyle/>
          <a:p>
            <a:pPr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</a:t>
            </a:r>
            <a:r>
              <a:rPr lang="ru-RU" sz="2800" dirty="0"/>
              <a:t>: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400" dirty="0"/>
              <a:t>- популяризация идей добровольчества в школьной среде;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400" dirty="0"/>
              <a:t>- участия учащихся в социально- значимых акциях и проектах;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400" dirty="0"/>
              <a:t>- вовлечение учащихся в проекты, связанные с оказанием социально-педагогической поддержки различным группам населения;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400" dirty="0"/>
              <a:t>- участие в подготовке и проведении массовых социально – культурных, информационно – просветительных и спортивных мероприятий;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400" dirty="0"/>
              <a:t>- налаживание сотрудничества с социальными партнерами для совместной социально – значимой деятельности;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2400" dirty="0"/>
              <a:t>- воспитание активной гражданской позиции, формирование лидерских и нравственно- этических качеств, чувства патриотизма</a:t>
            </a:r>
            <a:r>
              <a:rPr lang="ru-RU" sz="1600" dirty="0"/>
              <a:t>.</a:t>
            </a:r>
            <a:endParaRPr lang="ru-RU" sz="3600" dirty="0"/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606425" y="1177925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304800" y="1258888"/>
            <a:ext cx="2603500" cy="8810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ru-RU" altLang="ru-RU" dirty="0">
                <a:solidFill>
                  <a:schemeClr val="tx2"/>
                </a:solidFill>
              </a:rPr>
              <a:t>Нравственность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172200" y="5648325"/>
            <a:ext cx="2603500" cy="8810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ru-RU" altLang="ru-RU" dirty="0">
                <a:solidFill>
                  <a:schemeClr val="tx2"/>
                </a:solidFill>
              </a:rPr>
              <a:t>Равенство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04800" y="2720975"/>
            <a:ext cx="2603500" cy="8810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ru-RU" altLang="ru-RU" dirty="0">
                <a:solidFill>
                  <a:schemeClr val="tx2"/>
                </a:solidFill>
              </a:rPr>
              <a:t>Законность</a:t>
            </a:r>
          </a:p>
          <a:p>
            <a:pPr eaLnBrk="1" hangingPunct="1">
              <a:buClr>
                <a:srgbClr val="000000"/>
              </a:buClr>
              <a:buSzPct val="100000"/>
              <a:defRPr/>
            </a:pP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90513" y="4159250"/>
            <a:ext cx="2601912" cy="8810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ru-RU" altLang="ru-RU" dirty="0">
                <a:solidFill>
                  <a:schemeClr val="tx2"/>
                </a:solidFill>
              </a:rPr>
              <a:t>Солидарность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23838" y="5659438"/>
            <a:ext cx="2603500" cy="8826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ru-RU" altLang="ru-RU" dirty="0">
                <a:solidFill>
                  <a:schemeClr val="tx2"/>
                </a:solidFill>
              </a:rPr>
              <a:t>Добровольность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172200" y="1258888"/>
            <a:ext cx="2603500" cy="8810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ru-RU" altLang="ru-RU" dirty="0">
                <a:solidFill>
                  <a:schemeClr val="tx2"/>
                </a:solidFill>
              </a:rPr>
              <a:t>ЗОЖ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428875" y="209550"/>
            <a:ext cx="4248150" cy="8826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ru-RU" altLang="ru-RU" dirty="0">
                <a:solidFill>
                  <a:schemeClr val="tx2"/>
                </a:solidFill>
              </a:rPr>
              <a:t>Самосовершенствование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208713" y="4159250"/>
            <a:ext cx="2601912" cy="8810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ru-RU" altLang="ru-RU" dirty="0">
                <a:solidFill>
                  <a:schemeClr val="tx2"/>
                </a:solidFill>
              </a:rPr>
              <a:t>Ответственность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192838" y="2720975"/>
            <a:ext cx="2617787" cy="8810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ru-RU" altLang="ru-RU" dirty="0">
                <a:solidFill>
                  <a:schemeClr val="tx2"/>
                </a:solidFill>
              </a:rPr>
              <a:t>Уважение</a:t>
            </a:r>
          </a:p>
          <a:p>
            <a:pPr eaLnBrk="1" hangingPunct="1">
              <a:buClr>
                <a:srgbClr val="000000"/>
              </a:buClr>
              <a:buSzPct val="100000"/>
              <a:defRPr/>
            </a:pP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079750" y="5659438"/>
            <a:ext cx="2760663" cy="8826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ru-RU" altLang="ru-RU" dirty="0">
                <a:solidFill>
                  <a:schemeClr val="tx2"/>
                </a:solidFill>
              </a:rPr>
              <a:t>Безвозмездность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240088" y="2205038"/>
            <a:ext cx="2735262" cy="1836737"/>
          </a:xfrm>
          <a:prstGeom prst="roundRect">
            <a:avLst>
              <a:gd name="adj" fmla="val 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defRPr/>
            </a:pPr>
            <a:endParaRPr lang="ru-RU" altLang="ru-RU" sz="2800" b="1" dirty="0">
              <a:latin typeface="Franklin Gothic Medium" panose="020B0603020102020204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defRPr/>
            </a:pPr>
            <a:r>
              <a:rPr lang="ru-RU" altLang="ru-RU" sz="2500" b="1" dirty="0">
                <a:latin typeface="Franklin Gothic Medium" panose="020B0603020102020204" pitchFamily="34" charset="0"/>
              </a:rPr>
              <a:t>Принципы добровольческой деятельности</a:t>
            </a:r>
            <a:endParaRPr lang="ru-RU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825" y="82550"/>
            <a:ext cx="8220075" cy="796925"/>
          </a:xfrm>
        </p:spPr>
        <p:txBody>
          <a:bodyPr/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</a:t>
            </a:r>
          </a:p>
        </p:txBody>
      </p:sp>
      <p:pic>
        <p:nvPicPr>
          <p:cNvPr id="11267" name="Объект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71725" t="30407" r="-11" b="29740"/>
          <a:stretch/>
        </p:blipFill>
        <p:spPr>
          <a:xfrm>
            <a:off x="7020272" y="2755385"/>
            <a:ext cx="2016224" cy="2170679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395288" y="3571875"/>
            <a:ext cx="2736850" cy="7921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Патриотическое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455988" y="5732463"/>
            <a:ext cx="2232025" cy="792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ЗОЖ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395413" y="2374900"/>
            <a:ext cx="2232025" cy="7921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Событийное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425575" y="4679950"/>
            <a:ext cx="2600325" cy="7921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Экологическое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371850" y="1160463"/>
            <a:ext cx="2232025" cy="7921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Социальное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1273" name="Прямая со стрелкой 11"/>
          <p:cNvCxnSpPr>
            <a:cxnSpLocks noChangeShapeType="1"/>
            <a:endCxn id="6" idx="3"/>
          </p:cNvCxnSpPr>
          <p:nvPr/>
        </p:nvCxnSpPr>
        <p:spPr bwMode="auto">
          <a:xfrm flipH="1" flipV="1">
            <a:off x="3627438" y="2771775"/>
            <a:ext cx="3284537" cy="298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4" name="Прямая со стрелкой 13"/>
          <p:cNvCxnSpPr>
            <a:cxnSpLocks noChangeShapeType="1"/>
            <a:stCxn id="11267" idx="1"/>
            <a:endCxn id="11267" idx="1"/>
          </p:cNvCxnSpPr>
          <p:nvPr/>
        </p:nvCxnSpPr>
        <p:spPr bwMode="auto">
          <a:xfrm>
            <a:off x="7019925" y="3840163"/>
            <a:ext cx="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5" name="Прямая со стрелкой 16"/>
          <p:cNvCxnSpPr>
            <a:cxnSpLocks noChangeShapeType="1"/>
          </p:cNvCxnSpPr>
          <p:nvPr/>
        </p:nvCxnSpPr>
        <p:spPr bwMode="auto">
          <a:xfrm flipH="1" flipV="1">
            <a:off x="5495925" y="1870075"/>
            <a:ext cx="1416050" cy="801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6" name="Прямая со стрелкой 18"/>
          <p:cNvCxnSpPr>
            <a:cxnSpLocks noChangeShapeType="1"/>
          </p:cNvCxnSpPr>
          <p:nvPr/>
        </p:nvCxnSpPr>
        <p:spPr bwMode="auto">
          <a:xfrm flipH="1">
            <a:off x="3132138" y="3825875"/>
            <a:ext cx="3779837" cy="14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7" name="Прямая со стрелкой 20"/>
          <p:cNvCxnSpPr>
            <a:cxnSpLocks noChangeShapeType="1"/>
          </p:cNvCxnSpPr>
          <p:nvPr/>
        </p:nvCxnSpPr>
        <p:spPr bwMode="auto">
          <a:xfrm flipH="1">
            <a:off x="4025900" y="4495800"/>
            <a:ext cx="2886075" cy="4302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8" name="Прямая со стрелкой 22"/>
          <p:cNvCxnSpPr>
            <a:cxnSpLocks noChangeShapeType="1"/>
          </p:cNvCxnSpPr>
          <p:nvPr/>
        </p:nvCxnSpPr>
        <p:spPr bwMode="auto">
          <a:xfrm flipH="1">
            <a:off x="5688013" y="5075238"/>
            <a:ext cx="1223962" cy="711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8482</TotalTime>
  <Words>301</Words>
  <Application>Microsoft Office PowerPoint</Application>
  <PresentationFormat>Экран (4:3)</PresentationFormat>
  <Paragraphs>60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Microsoft YaHei</vt:lpstr>
      <vt:lpstr>Times New Roman</vt:lpstr>
      <vt:lpstr>Franklin Gothic Medium</vt:lpstr>
      <vt:lpstr>Wingdings</vt:lpstr>
      <vt:lpstr>Тема Office</vt:lpstr>
      <vt:lpstr>Презентация PowerPoint</vt:lpstr>
      <vt:lpstr>Всеобщая Декларация добровольчества</vt:lpstr>
      <vt:lpstr>Доброволец - это человек, который участвует  в общественно полезной деятельности безвозмездно и  на основе осознанного свободного выбора.  Добровольцем может быть человек любой национальности, социального положения, профессии, возраста.</vt:lpstr>
      <vt:lpstr>Презентация PowerPoint</vt:lpstr>
      <vt:lpstr>Добровольческий отряд «ПоZитив»</vt:lpstr>
      <vt:lpstr>Презентация PowerPoint</vt:lpstr>
      <vt:lpstr>Презентация PowerPoint</vt:lpstr>
      <vt:lpstr>Презентация PowerPoint</vt:lpstr>
      <vt:lpstr>Направления</vt:lpstr>
      <vt:lpstr>Формы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«Народное признание»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Админ</cp:lastModifiedBy>
  <cp:revision>386</cp:revision>
  <cp:lastPrinted>2013-09-19T13:24:39Z</cp:lastPrinted>
  <dcterms:created xsi:type="dcterms:W3CDTF">2008-10-30T11:52:33Z</dcterms:created>
  <dcterms:modified xsi:type="dcterms:W3CDTF">2023-11-14T14:08:03Z</dcterms:modified>
</cp:coreProperties>
</file>